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3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78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732FE8-8258-4AA7-95ED-60101B4CAC10}" type="datetimeFigureOut">
              <a:rPr lang="es-MX" smtClean="0"/>
              <a:t>06/10/2025</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8356D1-9F80-494B-9A4A-5779A68B9CE5}" type="slidenum">
              <a:rPr lang="es-MX" smtClean="0"/>
              <a:t>‹Nº›</a:t>
            </a:fld>
            <a:endParaRPr lang="es-MX"/>
          </a:p>
        </p:txBody>
      </p:sp>
    </p:spTree>
    <p:extLst>
      <p:ext uri="{BB962C8B-B14F-4D97-AF65-F5344CB8AC3E}">
        <p14:creationId xmlns:p14="http://schemas.microsoft.com/office/powerpoint/2010/main" val="1355550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MX"/>
          </a:p>
        </p:txBody>
      </p:sp>
      <p:sp>
        <p:nvSpPr>
          <p:cNvPr id="4" name="Marcador de fecha 3"/>
          <p:cNvSpPr>
            <a:spLocks noGrp="1"/>
          </p:cNvSpPr>
          <p:nvPr>
            <p:ph type="dt" sz="half" idx="10"/>
          </p:nvPr>
        </p:nvSpPr>
        <p:spPr/>
        <p:txBody>
          <a:bodyPr/>
          <a:lstStyle/>
          <a:p>
            <a:fld id="{359FD5DF-9E65-4BC1-8ED6-E538793C3D6E}" type="datetimeFigureOut">
              <a:rPr lang="es-MX" smtClean="0"/>
              <a:t>06/10/2025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867104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359FD5DF-9E65-4BC1-8ED6-E538793C3D6E}" type="datetimeFigureOut">
              <a:rPr lang="es-MX" smtClean="0"/>
              <a:t>06/10/2025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259145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359FD5DF-9E65-4BC1-8ED6-E538793C3D6E}" type="datetimeFigureOut">
              <a:rPr lang="es-MX" smtClean="0"/>
              <a:t>06/10/2025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991654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359FD5DF-9E65-4BC1-8ED6-E538793C3D6E}" type="datetimeFigureOut">
              <a:rPr lang="es-MX" smtClean="0"/>
              <a:t>06/10/2025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2734942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359FD5DF-9E65-4BC1-8ED6-E538793C3D6E}" type="datetimeFigureOut">
              <a:rPr lang="es-MX" smtClean="0"/>
              <a:t>06/10/2025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3011356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359FD5DF-9E65-4BC1-8ED6-E538793C3D6E}" type="datetimeFigureOut">
              <a:rPr lang="es-MX" smtClean="0"/>
              <a:t>06/10/2025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208401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359FD5DF-9E65-4BC1-8ED6-E538793C3D6E}" type="datetimeFigureOut">
              <a:rPr lang="es-MX" smtClean="0"/>
              <a:t>06/10/2025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2162310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359FD5DF-9E65-4BC1-8ED6-E538793C3D6E}" type="datetimeFigureOut">
              <a:rPr lang="es-MX" smtClean="0"/>
              <a:t>06/10/2025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2655762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59FD5DF-9E65-4BC1-8ED6-E538793C3D6E}" type="datetimeFigureOut">
              <a:rPr lang="es-MX" smtClean="0"/>
              <a:t>06/10/2025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1086694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59FD5DF-9E65-4BC1-8ED6-E538793C3D6E}" type="datetimeFigureOut">
              <a:rPr lang="es-MX" smtClean="0"/>
              <a:t>06/10/2025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57866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59FD5DF-9E65-4BC1-8ED6-E538793C3D6E}" type="datetimeFigureOut">
              <a:rPr lang="es-MX" smtClean="0"/>
              <a:t>06/10/2025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285038ED-91BC-4668-AD9F-70B341737AB1}" type="slidenum">
              <a:rPr lang="es-MX" smtClean="0"/>
              <a:t>‹Nº›</a:t>
            </a:fld>
            <a:endParaRPr lang="es-MX"/>
          </a:p>
        </p:txBody>
      </p:sp>
    </p:spTree>
    <p:extLst>
      <p:ext uri="{BB962C8B-B14F-4D97-AF65-F5344CB8AC3E}">
        <p14:creationId xmlns:p14="http://schemas.microsoft.com/office/powerpoint/2010/main" val="2078365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9FD5DF-9E65-4BC1-8ED6-E538793C3D6E}" type="datetimeFigureOut">
              <a:rPr lang="es-MX" smtClean="0"/>
              <a:t>06/10/2025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5038ED-91BC-4668-AD9F-70B341737AB1}" type="slidenum">
              <a:rPr lang="es-MX" smtClean="0"/>
              <a:t>‹Nº›</a:t>
            </a:fld>
            <a:endParaRPr lang="es-MX"/>
          </a:p>
        </p:txBody>
      </p:sp>
    </p:spTree>
    <p:extLst>
      <p:ext uri="{BB962C8B-B14F-4D97-AF65-F5344CB8AC3E}">
        <p14:creationId xmlns:p14="http://schemas.microsoft.com/office/powerpoint/2010/main" val="1762224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iec.org.mx/v1/images/InformesComisiones/3.%20JULIO-SEPTIEMBRE%202023/Informe%20VotoMex.pdf"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uadroTexto 10"/>
          <p:cNvSpPr txBox="1"/>
          <p:nvPr/>
        </p:nvSpPr>
        <p:spPr>
          <a:xfrm>
            <a:off x="179060" y="1785388"/>
            <a:ext cx="7705485" cy="5461752"/>
          </a:xfrm>
          <a:prstGeom prst="rect">
            <a:avLst/>
          </a:prstGeom>
          <a:noFill/>
        </p:spPr>
        <p:txBody>
          <a:bodyPr wrap="square" rtlCol="0">
            <a:spAutoFit/>
          </a:bodyPr>
          <a:lstStyle/>
          <a:p>
            <a:pPr algn="just">
              <a:lnSpc>
                <a:spcPct val="200000"/>
              </a:lnSpc>
            </a:pPr>
            <a:r>
              <a:rPr lang="es-MX" sz="1600" dirty="0">
                <a:latin typeface="Arial Rounded MT Bold" panose="020F0704030504030204" pitchFamily="34" charset="0"/>
              </a:rPr>
              <a:t>El Código Electoral para el Estado de Coahuila de Zaragoza en el artículo 257 establece que la ciudadanía que resida en el extranjero podrá́ ejercer su derecho al voto para la elección de la  Gubernatura del Estado, por lo que se pone a disposición información sobre el voto de coahuilenses residentes en el extranjero, para la elección de la Gubernatura en el Proceso Electoral Local  2023,según lo establece el Articulo 70, Fracción I, inciso I de la </a:t>
            </a:r>
            <a:r>
              <a:rPr lang="es-ES" sz="1600" dirty="0">
                <a:latin typeface="Arial Rounded MT Bold" panose="020F0704030504030204" pitchFamily="34" charset="0"/>
              </a:rPr>
              <a:t>Ley General de Trasparencia y Acceso a la Información Pública</a:t>
            </a:r>
            <a:r>
              <a:rPr lang="es-MX" sz="1600" dirty="0">
                <a:latin typeface="Arial Rounded MT Bold" panose="020F0704030504030204" pitchFamily="34" charset="0"/>
              </a:rPr>
              <a:t>, se hace del conocimiento el informe de </a:t>
            </a:r>
          </a:p>
          <a:p>
            <a:pPr algn="just">
              <a:lnSpc>
                <a:spcPct val="200000"/>
              </a:lnSpc>
            </a:pPr>
            <a:r>
              <a:rPr lang="es-MX" sz="1100" u="sng" dirty="0">
                <a:solidFill>
                  <a:srgbClr val="0070C0"/>
                </a:solidFill>
                <a:latin typeface="Arial Rounded MT Bold" panose="020F0704030504030204" pitchFamily="34" charset="0"/>
                <a:hlinkClick r:id="rId3"/>
              </a:rPr>
              <a:t>https://www.iec.org.mx/v1/images//InformesComisiones/3.%20JULIO-SEPTIEMBRE%202023/Informe%20VotoMex.pdf</a:t>
            </a:r>
            <a:endParaRPr lang="es-MX" sz="1100" u="sng" dirty="0">
              <a:solidFill>
                <a:srgbClr val="0070C0"/>
              </a:solidFill>
              <a:latin typeface="Arial Rounded MT Bold" panose="020F0704030504030204" pitchFamily="34" charset="0"/>
            </a:endParaRPr>
          </a:p>
          <a:p>
            <a:pPr algn="just">
              <a:lnSpc>
                <a:spcPct val="200000"/>
              </a:lnSpc>
            </a:pPr>
            <a:endParaRPr lang="es-MX" sz="1100" u="sng" dirty="0">
              <a:solidFill>
                <a:srgbClr val="0070C0"/>
              </a:solidFill>
              <a:latin typeface="Arial Rounded MT Bold" panose="020F0704030504030204" pitchFamily="34" charset="0"/>
            </a:endParaRPr>
          </a:p>
          <a:p>
            <a:pPr algn="ctr">
              <a:lnSpc>
                <a:spcPct val="200000"/>
              </a:lnSpc>
            </a:pPr>
            <a:endParaRPr lang="es-MX" sz="1600" u="sng" dirty="0">
              <a:solidFill>
                <a:srgbClr val="0070C0"/>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468CDC51-8395-4EB7-9FFB-288C94EA44B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642939" y="394602"/>
            <a:ext cx="2798757" cy="964278"/>
          </a:xfrm>
          <a:prstGeom prst="rect">
            <a:avLst/>
          </a:prstGeom>
        </p:spPr>
      </p:pic>
      <p:sp>
        <p:nvSpPr>
          <p:cNvPr id="6" name="Rectángulo 5">
            <a:extLst>
              <a:ext uri="{FF2B5EF4-FFF2-40B4-BE49-F238E27FC236}">
                <a16:creationId xmlns:a16="http://schemas.microsoft.com/office/drawing/2014/main" id="{A2D9AE55-A256-46BD-B959-203425323B58}"/>
              </a:ext>
            </a:extLst>
          </p:cNvPr>
          <p:cNvSpPr/>
          <p:nvPr/>
        </p:nvSpPr>
        <p:spPr>
          <a:xfrm>
            <a:off x="8851993" y="3934691"/>
            <a:ext cx="2841243" cy="2327564"/>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latin typeface="Arial Rounded MT Bold" panose="020F0704030504030204" pitchFamily="34" charset="0"/>
              </a:rPr>
              <a:t>Articulo 70</a:t>
            </a:r>
          </a:p>
          <a:p>
            <a:pPr algn="ctr"/>
            <a:r>
              <a:rPr lang="es-MX" sz="2000" b="1" dirty="0">
                <a:latin typeface="Arial Rounded MT Bold" panose="020F0704030504030204" pitchFamily="34" charset="0"/>
              </a:rPr>
              <a:t>Fracción I, inciso l</a:t>
            </a:r>
          </a:p>
          <a:p>
            <a:pPr algn="ctr"/>
            <a:r>
              <a:rPr lang="es-MX" sz="2000" b="1" dirty="0">
                <a:latin typeface="Arial Rounded MT Bold" panose="020F0704030504030204" pitchFamily="34" charset="0"/>
              </a:rPr>
              <a:t>La información sobre votos de mexicanos residentes en el extranjero</a:t>
            </a:r>
          </a:p>
        </p:txBody>
      </p:sp>
      <p:grpSp>
        <p:nvGrpSpPr>
          <p:cNvPr id="2" name="Grupo 1">
            <a:extLst>
              <a:ext uri="{FF2B5EF4-FFF2-40B4-BE49-F238E27FC236}">
                <a16:creationId xmlns:a16="http://schemas.microsoft.com/office/drawing/2014/main" id="{2EC0387D-39AE-B5B9-586F-8CE5056B8C05}"/>
              </a:ext>
            </a:extLst>
          </p:cNvPr>
          <p:cNvGrpSpPr/>
          <p:nvPr/>
        </p:nvGrpSpPr>
        <p:grpSpPr>
          <a:xfrm>
            <a:off x="4820350" y="241460"/>
            <a:ext cx="4297980" cy="1443085"/>
            <a:chOff x="7820286" y="994753"/>
            <a:chExt cx="4297980" cy="1443085"/>
          </a:xfrm>
        </p:grpSpPr>
        <p:sp>
          <p:nvSpPr>
            <p:cNvPr id="4" name="Rectángulo 3">
              <a:extLst>
                <a:ext uri="{FF2B5EF4-FFF2-40B4-BE49-F238E27FC236}">
                  <a16:creationId xmlns:a16="http://schemas.microsoft.com/office/drawing/2014/main" id="{DAB4EE44-B2A2-BA8F-08B3-B056A88ADC75}"/>
                </a:ext>
              </a:extLst>
            </p:cNvPr>
            <p:cNvSpPr/>
            <p:nvPr/>
          </p:nvSpPr>
          <p:spPr>
            <a:xfrm>
              <a:off x="7820286" y="994753"/>
              <a:ext cx="2569871" cy="461665"/>
            </a:xfrm>
            <a:prstGeom prst="rect">
              <a:avLst/>
            </a:prstGeom>
          </p:spPr>
          <p:txBody>
            <a:bodyPr wrap="none">
              <a:spAutoFit/>
            </a:bodyPr>
            <a:lstStyle/>
            <a:p>
              <a:r>
                <a:rPr lang="es-MX" sz="1200" dirty="0">
                  <a:solidFill>
                    <a:schemeClr val="tx1">
                      <a:lumMod val="50000"/>
                      <a:lumOff val="50000"/>
                    </a:schemeClr>
                  </a:solidFill>
                </a:rPr>
                <a:t>Fecha de actualización y/o validación: </a:t>
              </a:r>
            </a:p>
            <a:p>
              <a:r>
                <a:rPr lang="es-MX" sz="1200" b="1" dirty="0">
                  <a:solidFill>
                    <a:srgbClr val="6F0579"/>
                  </a:solidFill>
                </a:rPr>
                <a:t>30 de septiembre de 2025</a:t>
              </a:r>
            </a:p>
          </p:txBody>
        </p:sp>
        <p:sp>
          <p:nvSpPr>
            <p:cNvPr id="5" name="Rectángulo 4">
              <a:extLst>
                <a:ext uri="{FF2B5EF4-FFF2-40B4-BE49-F238E27FC236}">
                  <a16:creationId xmlns:a16="http://schemas.microsoft.com/office/drawing/2014/main" id="{08AA7E96-9CEE-662C-EAAA-50AA63B41BD0}"/>
                </a:ext>
              </a:extLst>
            </p:cNvPr>
            <p:cNvSpPr/>
            <p:nvPr/>
          </p:nvSpPr>
          <p:spPr>
            <a:xfrm>
              <a:off x="7820286" y="1422175"/>
              <a:ext cx="4297980" cy="1015663"/>
            </a:xfrm>
            <a:prstGeom prst="rect">
              <a:avLst/>
            </a:prstGeom>
          </p:spPr>
          <p:txBody>
            <a:bodyPr wrap="square">
              <a:spAutoFit/>
            </a:bodyPr>
            <a:lstStyle/>
            <a:p>
              <a:endParaRPr lang="es-MX" sz="1200" dirty="0">
                <a:solidFill>
                  <a:schemeClr val="tx1">
                    <a:lumMod val="50000"/>
                    <a:lumOff val="50000"/>
                  </a:schemeClr>
                </a:solidFill>
              </a:endParaRPr>
            </a:p>
            <a:p>
              <a:endParaRPr lang="es-MX" sz="1200" dirty="0">
                <a:solidFill>
                  <a:schemeClr val="tx1">
                    <a:lumMod val="50000"/>
                    <a:lumOff val="50000"/>
                  </a:schemeClr>
                </a:solidFill>
              </a:endParaRPr>
            </a:p>
            <a:p>
              <a:r>
                <a:rPr lang="es-MX" sz="1200" dirty="0">
                  <a:solidFill>
                    <a:schemeClr val="tx1">
                      <a:lumMod val="50000"/>
                      <a:lumOff val="50000"/>
                    </a:schemeClr>
                  </a:solidFill>
                </a:rPr>
                <a:t>Responsable de generar la información:</a:t>
              </a:r>
            </a:p>
            <a:p>
              <a:r>
                <a:rPr lang="es-MX" sz="1200" b="1" dirty="0">
                  <a:solidFill>
                    <a:srgbClr val="6F0579"/>
                  </a:solidFill>
                </a:rPr>
                <a:t>Lcda. María de Jesús Saucedo Rodríguez</a:t>
              </a:r>
            </a:p>
            <a:p>
              <a:r>
                <a:rPr lang="es-MX" sz="1200" b="1" dirty="0">
                  <a:solidFill>
                    <a:schemeClr val="bg2">
                      <a:lumMod val="50000"/>
                    </a:schemeClr>
                  </a:solidFill>
                </a:rPr>
                <a:t>Directora Ejecutiva de Participación Ciudadana</a:t>
              </a:r>
              <a:endParaRPr lang="es-MX" sz="1200" dirty="0">
                <a:solidFill>
                  <a:schemeClr val="tx1">
                    <a:lumMod val="50000"/>
                    <a:lumOff val="50000"/>
                  </a:schemeClr>
                </a:solidFill>
              </a:endParaRPr>
            </a:p>
          </p:txBody>
        </p:sp>
      </p:grpSp>
      <p:sp>
        <p:nvSpPr>
          <p:cNvPr id="7" name="Rectángulo 6">
            <a:extLst>
              <a:ext uri="{FF2B5EF4-FFF2-40B4-BE49-F238E27FC236}">
                <a16:creationId xmlns:a16="http://schemas.microsoft.com/office/drawing/2014/main" id="{6DC6DBC9-A147-2018-7C4B-5CF086BE315D}"/>
              </a:ext>
            </a:extLst>
          </p:cNvPr>
          <p:cNvSpPr/>
          <p:nvPr/>
        </p:nvSpPr>
        <p:spPr>
          <a:xfrm>
            <a:off x="4820350" y="668821"/>
            <a:ext cx="2186111" cy="461665"/>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s-ES" sz="1200" dirty="0">
                <a:solidFill>
                  <a:schemeClr val="tx1">
                    <a:lumMod val="50000"/>
                    <a:lumOff val="50000"/>
                  </a:schemeClr>
                </a:solidFill>
              </a:rPr>
              <a:t>Periodo que se informa: </a:t>
            </a:r>
          </a:p>
          <a:p>
            <a:pPr defTabSz="914400"/>
            <a:r>
              <a:rPr lang="es-ES" sz="1200" b="1" dirty="0">
                <a:solidFill>
                  <a:srgbClr val="6F0579"/>
                </a:solidFill>
              </a:rPr>
              <a:t>01 al </a:t>
            </a:r>
            <a:r>
              <a:rPr lang="es-MX" sz="1200" b="1" dirty="0">
                <a:solidFill>
                  <a:srgbClr val="6F0579"/>
                </a:solidFill>
              </a:rPr>
              <a:t>31 de septiembre </a:t>
            </a:r>
            <a:r>
              <a:rPr lang="es-ES" sz="1200" b="1" dirty="0">
                <a:solidFill>
                  <a:srgbClr val="6F0579"/>
                </a:solidFill>
              </a:rPr>
              <a:t>de 2025</a:t>
            </a:r>
            <a:endParaRPr lang="es-MX" sz="1200" b="1" dirty="0">
              <a:solidFill>
                <a:srgbClr val="6F0579"/>
              </a:solidFill>
            </a:endParaRPr>
          </a:p>
        </p:txBody>
      </p:sp>
      <p:sp>
        <p:nvSpPr>
          <p:cNvPr id="8" name="Rectángulo 7">
            <a:extLst>
              <a:ext uri="{FF2B5EF4-FFF2-40B4-BE49-F238E27FC236}">
                <a16:creationId xmlns:a16="http://schemas.microsoft.com/office/drawing/2014/main" id="{21F3C40E-3EA7-3C18-E8CB-615075B22CB5}"/>
              </a:ext>
            </a:extLst>
          </p:cNvPr>
          <p:cNvSpPr/>
          <p:nvPr/>
        </p:nvSpPr>
        <p:spPr>
          <a:xfrm>
            <a:off x="179060" y="659481"/>
            <a:ext cx="3488327" cy="584775"/>
          </a:xfrm>
          <a:prstGeom prst="rect">
            <a:avLst/>
          </a:prstGeom>
        </p:spPr>
        <p:txBody>
          <a:bodyPr wrap="none">
            <a:spAutoFit/>
          </a:bodyPr>
          <a:lstStyle/>
          <a:p>
            <a:r>
              <a:rPr lang="es-MX" sz="3200" dirty="0">
                <a:solidFill>
                  <a:srgbClr val="7C3F99"/>
                </a:solidFill>
                <a:latin typeface="Arial Rounded MT Bold" panose="020F0704030504030204" pitchFamily="34" charset="0"/>
              </a:rPr>
              <a:t>Nota Informativa</a:t>
            </a:r>
          </a:p>
        </p:txBody>
      </p:sp>
    </p:spTree>
    <p:extLst>
      <p:ext uri="{BB962C8B-B14F-4D97-AF65-F5344CB8AC3E}">
        <p14:creationId xmlns:p14="http://schemas.microsoft.com/office/powerpoint/2010/main" val="292193962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2204</TotalTime>
  <Words>190</Words>
  <Application>Microsoft Office PowerPoint</Application>
  <PresentationFormat>Panorámica</PresentationFormat>
  <Paragraphs>15</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Arial Rounded MT Bold</vt:lpstr>
      <vt:lpstr>Calibri</vt:lpstr>
      <vt:lpstr>Calibri Light</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Iris EM</dc:creator>
  <cp:lastModifiedBy>IEC2019</cp:lastModifiedBy>
  <cp:revision>157</cp:revision>
  <cp:lastPrinted>2016-02-08T17:12:47Z</cp:lastPrinted>
  <dcterms:created xsi:type="dcterms:W3CDTF">2016-01-18T17:46:42Z</dcterms:created>
  <dcterms:modified xsi:type="dcterms:W3CDTF">2025-10-06T18:48:14Z</dcterms:modified>
</cp:coreProperties>
</file>